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 snapToGrid="0">
      <p:cViewPr>
        <p:scale>
          <a:sx n="75" d="100"/>
          <a:sy n="75" d="100"/>
        </p:scale>
        <p:origin x="643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D79E9C8-2D7A-D5B7-6FE3-BB07300CE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0578569D-1085-110B-8BB7-219518B23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32D301F-5DE7-B67A-9741-EB71C189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C299C272-9D0A-FF1A-71CA-F48FC053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AC23832-D449-4AFD-9559-877B23E4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0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1F350B2-9420-905E-EF92-25897E88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478DA482-F78E-3B18-95D9-1B2122E34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D00FABC-3512-5131-2C50-70317DDF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2C3354F2-713F-EFED-F184-485BAEB5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3EBF6A0-14AE-D787-98AC-0F1AFF35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9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6365C09A-7AC5-3AFE-2007-851C5DB28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CAC36E89-3846-F5B1-5AFF-EB11C9D1B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BA5C99B-63BE-9614-8BA0-A9E463AA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EAD78E6-8366-3927-FCBB-6CF1DB1E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156CD073-D952-1B00-1B2E-2A76DE1D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7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2F40E80-D3EB-3D19-1CE7-204DE4E1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056067B-8E77-FD23-1E5E-44F932B5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9AE7D8C-A11D-B603-860C-D033B0D0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CDBAEFA-6A91-1B8D-2982-DA244867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C5141A09-CBEB-26EB-6D0E-EBC26824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6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C37BE39-96D8-5677-E7C6-7E93999B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26EBF182-EC41-254F-F27A-DD6312B5E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0CE93B0A-35F0-A064-EAC3-C2E7D6967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46A9E78-962B-0A5F-197D-F40325BEF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2A45DE8-7792-22F1-48C3-4BA8B64D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0ADCD8F-4DF2-F1D3-C64F-4930994A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EE07C17-EE6D-9C37-A9B2-10984232E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85D99EE6-7AC0-19FE-6891-DAE66E0B9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13212895-F661-F821-A37B-FF466F6E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11B918C-7C7A-1FFD-5C38-1B95D809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26A644CA-878E-422C-4BA3-F256D96F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8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4CEA6BB-A15B-B225-E185-536FA21D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21BE78D0-B14E-FFE9-07D3-904643649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9C9BCF82-3D7E-6B43-20CD-8FF13C3CB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096A4EE5-826C-869E-4FBB-30FB59F48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5A9C491F-B186-85E2-60EF-2E9225681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97952F3F-CC51-BE2D-5CB2-1B2CA1702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9DAC3FAF-B784-AF44-65EF-DFE5E2B5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D29CE7C2-1484-0C3A-0554-0AEBE869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1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7598774-F70A-0E45-95F1-29F0D719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14EC17AE-778F-438C-DACC-D4C013F9C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7F2B7C0E-99B8-98F0-71BB-814324102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842DC7C8-B6A8-3EEB-2AB1-3DC586D1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5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757EE91D-3054-4D32-2425-275FC0B0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69FD4258-42F8-90CB-08D3-1B989CD3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C42AFB7E-CDD4-2A70-7EA9-10396C57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62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CAE9B62-BE59-52BD-87DA-08C8C3EE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4089D50-C512-28D5-5426-90155920F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9F486892-2FAC-1432-26AE-F70CA2FF4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3587A533-5A77-CB22-920D-36DD8444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E38959F-DE24-4602-A61B-B0CED5397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AC2989DE-EB83-2C28-ECFB-D22541830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1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53715D4-4F04-3B81-01BD-DF63A79F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9C105C11-C3C3-9363-43C1-89DBD2576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4668090F-4BE8-D4C3-4284-13BE1AF98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C30047B1-03CE-51C8-10E2-2E81C52A3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3AECC57-51EA-9EC7-B83B-AEA1E24D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8A09BDCE-5BE1-6A06-082E-EAC26A75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5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BDD0EA1D-CF88-ABEF-FC53-D451C3846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5111EE76-0E11-73AF-488D-1293DD300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4AA9AC7-63BC-04C8-B67E-C74ECAA2E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FE5E-5C73-44D0-8145-6E5C26701B1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C68005D-0CB7-4D63-0BE6-612584A30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5FB899E-BA9B-2717-E13E-47C22EC9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BA060-AF64-47C7-A41E-47132839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8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rythingrf.com/community/what-is-ultra-wide-band-uwb-technolog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e.eu/ro/details/dwm1000/module-rf/decawave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mos.cc/en/latest/d1/d1_mini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506A0CC-97C3-ABD0-A58C-B4E9CAC1C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4587" y="2168390"/>
            <a:ext cx="4772122" cy="1275049"/>
          </a:xfrm>
        </p:spPr>
        <p:txBody>
          <a:bodyPr anchor="t">
            <a:noAutofit/>
          </a:bodyPr>
          <a:lstStyle/>
          <a:p>
            <a:pPr algn="l"/>
            <a:r>
              <a:rPr lang="en-US" sz="4400" dirty="0"/>
              <a:t>Embedded Indoor Positioning System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80E64FD-B3B2-65B7-27E6-049A2B083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235" y="3758937"/>
            <a:ext cx="5060722" cy="1548354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sz="2000" dirty="0"/>
              <a:t>Student:</a:t>
            </a:r>
          </a:p>
          <a:p>
            <a:pPr algn="l"/>
            <a:r>
              <a:rPr lang="en-US" sz="2000" dirty="0"/>
              <a:t>Alistar Stefan</a:t>
            </a:r>
          </a:p>
          <a:p>
            <a:pPr algn="l"/>
            <a:r>
              <a:rPr lang="en-US" sz="2000" dirty="0"/>
              <a:t>Project Coordinator:</a:t>
            </a:r>
          </a:p>
          <a:p>
            <a:pPr algn="l"/>
            <a:r>
              <a:rPr lang="en-US" sz="2000" dirty="0" err="1"/>
              <a:t>SL.dr.ing</a:t>
            </a:r>
            <a:r>
              <a:rPr lang="en-US" sz="2000" dirty="0"/>
              <a:t> </a:t>
            </a:r>
            <a:r>
              <a:rPr lang="en-US" sz="2000" dirty="0" err="1"/>
              <a:t>Harja</a:t>
            </a:r>
            <a:r>
              <a:rPr lang="en-US" sz="2000" dirty="0"/>
              <a:t> Gabriel</a:t>
            </a:r>
          </a:p>
        </p:txBody>
      </p:sp>
      <p:pic>
        <p:nvPicPr>
          <p:cNvPr id="7" name="Graphic 6" descr="Marcator">
            <a:extLst>
              <a:ext uri="{FF2B5EF4-FFF2-40B4-BE49-F238E27FC236}">
                <a16:creationId xmlns:a16="http://schemas.microsoft.com/office/drawing/2014/main" id="{AD49B18C-AD5F-036D-34A5-93D76C02D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999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45E4E27-B7D4-2FE8-97D1-E4BF1CC4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7ADCBFD-23B1-D75D-94F2-26CDD0F48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respecting the circuit</a:t>
            </a:r>
          </a:p>
          <a:p>
            <a:r>
              <a:rPr lang="en-US" dirty="0"/>
              <a:t>Used Autodesk EAGLE and Fusion360</a:t>
            </a:r>
          </a:p>
          <a:p>
            <a:r>
              <a:rPr lang="en-US" dirty="0"/>
              <a:t>Compact: 5.6x3 cm</a:t>
            </a:r>
          </a:p>
          <a:p>
            <a:r>
              <a:rPr lang="en-US" dirty="0"/>
              <a:t>Respected antenna placement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90E812E5-8690-1C08-5075-B094D2620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536" y="330835"/>
            <a:ext cx="3477522" cy="59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4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8FF82F0-F364-6490-8DF2-3C492095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2580005"/>
            <a:ext cx="10515600" cy="1325563"/>
          </a:xfrm>
        </p:spPr>
        <p:txBody>
          <a:bodyPr/>
          <a:lstStyle/>
          <a:p>
            <a:r>
              <a:rPr lang="en-US" dirty="0"/>
              <a:t>Software &amp; Testing</a:t>
            </a:r>
          </a:p>
        </p:txBody>
      </p:sp>
    </p:spTree>
    <p:extLst>
      <p:ext uri="{BB962C8B-B14F-4D97-AF65-F5344CB8AC3E}">
        <p14:creationId xmlns:p14="http://schemas.microsoft.com/office/powerpoint/2010/main" val="62392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6D00983-45AB-810B-26F3-21ED076B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6078BAE-67A8-63A4-060C-3E3C2EC0A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software library</a:t>
            </a:r>
          </a:p>
          <a:p>
            <a:endParaRPr lang="en-US" dirty="0"/>
          </a:p>
          <a:p>
            <a:r>
              <a:rPr lang="en-US" dirty="0"/>
              <a:t>Calibration capabilities</a:t>
            </a:r>
          </a:p>
          <a:p>
            <a:endParaRPr lang="en-US" dirty="0"/>
          </a:p>
          <a:p>
            <a:r>
              <a:rPr lang="en-US" dirty="0"/>
              <a:t>Ability to customize DWM configuration</a:t>
            </a:r>
          </a:p>
        </p:txBody>
      </p:sp>
      <p:pic>
        <p:nvPicPr>
          <p:cNvPr id="5122" name="Picture 2" descr="10 Arduino Icons - Free in SVG, PNG, ICO - IconScout">
            <a:extLst>
              <a:ext uri="{FF2B5EF4-FFF2-40B4-BE49-F238E27FC236}">
                <a16:creationId xmlns:a16="http://schemas.microsoft.com/office/drawing/2014/main" id="{5A2C2F27-03C5-89ED-314A-7892155D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0" y="18256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1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15E02CB-4A6A-AAB2-6A9F-D579D6B6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Algorithm used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FFA8F2D-4523-21D7-0E61-12A787A47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852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order to obtain the user position, 4 devices were built (3 anchors and 1 tag) to enable the trilateration algorithm</a:t>
            </a:r>
          </a:p>
          <a:p>
            <a:pPr marL="0" indent="0">
              <a:buNone/>
            </a:pPr>
            <a:r>
              <a:rPr lang="en-US" dirty="0"/>
              <a:t>Steps:</a:t>
            </a:r>
          </a:p>
          <a:p>
            <a:r>
              <a:rPr lang="en-US" dirty="0"/>
              <a:t>Check connectivity with the DWM</a:t>
            </a:r>
          </a:p>
          <a:p>
            <a:r>
              <a:rPr lang="en-US" dirty="0"/>
              <a:t>Implement two-way ranging</a:t>
            </a:r>
          </a:p>
          <a:p>
            <a:r>
              <a:rPr lang="en-US" dirty="0"/>
              <a:t>Implement trilateration</a:t>
            </a:r>
          </a:p>
        </p:txBody>
      </p:sp>
      <p:pic>
        <p:nvPicPr>
          <p:cNvPr id="5" name="Imagine 4" descr="O imagine care conține băutură răcoritoare, sticlã, sol&#10;&#10;Descriere generată automat">
            <a:extLst>
              <a:ext uri="{FF2B5EF4-FFF2-40B4-BE49-F238E27FC236}">
                <a16:creationId xmlns:a16="http://schemas.microsoft.com/office/drawing/2014/main" id="{0746575E-E90E-9AE3-D6DB-40CEA4601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40" y="1825625"/>
            <a:ext cx="5840409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16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1B2D1CF-865E-72D1-1B7B-E835BED4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Trilateration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Substituent conținut 4" descr="Trilateration">
            <a:extLst>
              <a:ext uri="{FF2B5EF4-FFF2-40B4-BE49-F238E27FC236}">
                <a16:creationId xmlns:a16="http://schemas.microsoft.com/office/drawing/2014/main" id="{DF869FF0-B6FE-8DBA-6FA5-6C2B68A22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14" y="1461123"/>
            <a:ext cx="3486670" cy="4411358"/>
          </a:xfrm>
        </p:spPr>
      </p:pic>
      <p:pic>
        <p:nvPicPr>
          <p:cNvPr id="1026" name="Picture 2" descr="Cell Phone Trilateration Algorithm - 101 Computing">
            <a:extLst>
              <a:ext uri="{FF2B5EF4-FFF2-40B4-BE49-F238E27FC236}">
                <a16:creationId xmlns:a16="http://schemas.microsoft.com/office/drawing/2014/main" id="{EF51CDBD-B609-7DA6-4AF7-BD3CC71D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" y="1333818"/>
            <a:ext cx="2257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FBD568E-E81C-3CF5-AFE4-30EF4C1D2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16" y="2659381"/>
            <a:ext cx="5212713" cy="533029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452FAD4C-8764-D808-D4D0-7FA9C62B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16" y="3127839"/>
            <a:ext cx="5054171" cy="537752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F62C3359-9694-EBC2-7429-683698CE8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208" y="4069959"/>
            <a:ext cx="1562318" cy="5811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tăText 13">
                <a:extLst>
                  <a:ext uri="{FF2B5EF4-FFF2-40B4-BE49-F238E27FC236}">
                    <a16:creationId xmlns:a16="http://schemas.microsoft.com/office/drawing/2014/main" id="{3C4D1E4B-5571-9ED0-2665-9E34F5705F55}"/>
                  </a:ext>
                </a:extLst>
              </p:cNvPr>
              <p:cNvSpPr txBox="1"/>
              <p:nvPr/>
            </p:nvSpPr>
            <p:spPr>
              <a:xfrm>
                <a:off x="143647" y="3710402"/>
                <a:ext cx="6033633" cy="450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⇔"/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CasetăText 13">
                <a:extLst>
                  <a:ext uri="{FF2B5EF4-FFF2-40B4-BE49-F238E27FC236}">
                    <a16:creationId xmlns:a16="http://schemas.microsoft.com/office/drawing/2014/main" id="{3C4D1E4B-5571-9ED0-2665-9E34F5705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47" y="3710402"/>
                <a:ext cx="6033633" cy="450701"/>
              </a:xfrm>
              <a:prstGeom prst="rect">
                <a:avLst/>
              </a:prstGeom>
              <a:blipFill>
                <a:blip r:embed="rId7"/>
                <a:stretch>
                  <a:fillRect t="-37838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ine 15">
            <a:extLst>
              <a:ext uri="{FF2B5EF4-FFF2-40B4-BE49-F238E27FC236}">
                <a16:creationId xmlns:a16="http://schemas.microsoft.com/office/drawing/2014/main" id="{AC8FB6C5-1723-8FE8-CF92-8FB67D72B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842" y="4741436"/>
            <a:ext cx="1562318" cy="1314633"/>
          </a:xfrm>
          <a:prstGeom prst="rect">
            <a:avLst/>
          </a:prstGeom>
        </p:spPr>
      </p:pic>
      <p:sp>
        <p:nvSpPr>
          <p:cNvPr id="17" name="CasetăText 16">
            <a:extLst>
              <a:ext uri="{FF2B5EF4-FFF2-40B4-BE49-F238E27FC236}">
                <a16:creationId xmlns:a16="http://schemas.microsoft.com/office/drawing/2014/main" id="{C485649C-B5B7-7431-EFCF-0C67A0DCDE59}"/>
              </a:ext>
            </a:extLst>
          </p:cNvPr>
          <p:cNvSpPr txBox="1"/>
          <p:nvPr/>
        </p:nvSpPr>
        <p:spPr>
          <a:xfrm>
            <a:off x="3966458" y="5146575"/>
            <a:ext cx="141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User coordinates</a:t>
            </a:r>
          </a:p>
        </p:txBody>
      </p:sp>
    </p:spTree>
    <p:extLst>
      <p:ext uri="{BB962C8B-B14F-4D97-AF65-F5344CB8AC3E}">
        <p14:creationId xmlns:p14="http://schemas.microsoft.com/office/powerpoint/2010/main" val="70472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24B69C7-1DC9-73F8-D5CB-C29CFF11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D6AF5C3-ADEC-43C0-ED2F-77BEAB74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Achieved an accuracy of 10-20 cm in Line-of-Sight</a:t>
            </a:r>
          </a:p>
          <a:p>
            <a:endParaRPr lang="en-US" dirty="0"/>
          </a:p>
          <a:p>
            <a:r>
              <a:rPr lang="en-US" dirty="0"/>
              <a:t>Received consistent results, with rare signal loss scenarios</a:t>
            </a:r>
          </a:p>
          <a:p>
            <a:endParaRPr lang="en-US" dirty="0"/>
          </a:p>
          <a:p>
            <a:r>
              <a:rPr lang="en-US" dirty="0"/>
              <a:t>Works outdoors with a range &gt; 100m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5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E27EC16-B7E6-CBDA-BE2A-730F0829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3783A2E-4138-FA53-7ACF-48C4EAE20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a cost-effective Indoor Positioning System</a:t>
            </a:r>
          </a:p>
          <a:p>
            <a:endParaRPr lang="en-US" dirty="0"/>
          </a:p>
          <a:p>
            <a:r>
              <a:rPr lang="en-US" dirty="0"/>
              <a:t>Built a compact PCB</a:t>
            </a:r>
          </a:p>
          <a:p>
            <a:endParaRPr lang="en-US" dirty="0"/>
          </a:p>
          <a:p>
            <a:r>
              <a:rPr lang="en-US" dirty="0"/>
              <a:t>Achieved precision of 10-20 cm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9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DB39231-FAD2-474E-C363-E9D34FF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B486260-A196-B066-1D7C-BB2A1700D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Ultra wide-band</a:t>
            </a:r>
          </a:p>
          <a:p>
            <a:r>
              <a:rPr lang="en-US" dirty="0"/>
              <a:t>Hardware implementation</a:t>
            </a:r>
          </a:p>
          <a:p>
            <a:r>
              <a:rPr lang="en-US" dirty="0"/>
              <a:t>Software &amp; testing</a:t>
            </a:r>
          </a:p>
          <a:p>
            <a:r>
              <a:rPr lang="en-US" dirty="0"/>
              <a:t>Trilateration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7884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7608E00-EF03-255F-8548-70DD09DE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0E30C95-3931-CBAF-9823-BF067047A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GPS only works outdoors</a:t>
            </a:r>
          </a:p>
          <a:p>
            <a:endParaRPr lang="en-US" dirty="0"/>
          </a:p>
          <a:p>
            <a:r>
              <a:rPr lang="en-US" dirty="0"/>
              <a:t>The need for a cost-effective and accurate IPS</a:t>
            </a:r>
          </a:p>
          <a:p>
            <a:endParaRPr lang="en-US" dirty="0"/>
          </a:p>
          <a:p>
            <a:r>
              <a:rPr lang="en-US" dirty="0"/>
              <a:t>Answering a growing demand in:</a:t>
            </a:r>
          </a:p>
          <a:p>
            <a:pPr lvl="1"/>
            <a:r>
              <a:rPr lang="en-US" dirty="0"/>
              <a:t>Factories – determining location of robots</a:t>
            </a:r>
          </a:p>
          <a:p>
            <a:pPr lvl="1"/>
            <a:r>
              <a:rPr lang="en-US" dirty="0"/>
              <a:t>Medical domain – monitoring sick patients</a:t>
            </a:r>
          </a:p>
          <a:p>
            <a:pPr lvl="1"/>
            <a:r>
              <a:rPr lang="en-US" dirty="0"/>
              <a:t>Emergency situations – guiding firemen inside buildings</a:t>
            </a:r>
          </a:p>
          <a:p>
            <a:pPr lvl="1"/>
            <a:r>
              <a:rPr lang="en-US" dirty="0"/>
              <a:t>Human logistics – guiding people in airports</a:t>
            </a:r>
          </a:p>
        </p:txBody>
      </p:sp>
    </p:spTree>
    <p:extLst>
      <p:ext uri="{BB962C8B-B14F-4D97-AF65-F5344CB8AC3E}">
        <p14:creationId xmlns:p14="http://schemas.microsoft.com/office/powerpoint/2010/main" val="317223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6019EB8-BF2A-778E-D647-1FC462C7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665A0E5-802A-F70D-FAAD-DF961CB56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circuit to enable transmitting and receiving distances</a:t>
            </a:r>
          </a:p>
          <a:p>
            <a:r>
              <a:rPr lang="en-US" dirty="0"/>
              <a:t>Design a custom PCB for the components</a:t>
            </a:r>
          </a:p>
          <a:p>
            <a:r>
              <a:rPr lang="en-US" dirty="0"/>
              <a:t>Use dedicated software to enable ranging between devices</a:t>
            </a:r>
          </a:p>
          <a:p>
            <a:r>
              <a:rPr lang="en-US" dirty="0"/>
              <a:t>Enable trilateration for determining a device position</a:t>
            </a:r>
          </a:p>
          <a:p>
            <a:r>
              <a:rPr lang="en-US" dirty="0"/>
              <a:t>Show coordinates in real-time using a GUI like MATLAB</a:t>
            </a:r>
          </a:p>
          <a:p>
            <a:r>
              <a:rPr lang="en-US" dirty="0"/>
              <a:t>Further calibrate the antennas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6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9E40D9F-5F2E-FF12-1C76-F0D8E701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Wide-band (UWB)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A84E347-1842-2AD0-A886-6B199487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04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Wireless communication protocol that uses radio waves</a:t>
            </a:r>
          </a:p>
          <a:p>
            <a:r>
              <a:rPr lang="en-US" sz="2400" dirty="0"/>
              <a:t>Used by U.S. military for decades, popularized in 2019</a:t>
            </a:r>
          </a:p>
          <a:p>
            <a:r>
              <a:rPr lang="en-US" sz="2400" dirty="0"/>
              <a:t>Time-of-Flight and Received-Signal-Strength</a:t>
            </a:r>
          </a:p>
          <a:p>
            <a:r>
              <a:rPr lang="en-US" sz="2400" dirty="0"/>
              <a:t>Frequency range: 3.1-10.6 GHz</a:t>
            </a:r>
          </a:p>
        </p:txBody>
      </p:sp>
      <p:pic>
        <p:nvPicPr>
          <p:cNvPr id="2052" name="Picture 4" descr="What is Ultra-Wide Band (UWB) Technology? - everything RF">
            <a:extLst>
              <a:ext uri="{FF2B5EF4-FFF2-40B4-BE49-F238E27FC236}">
                <a16:creationId xmlns:a16="http://schemas.microsoft.com/office/drawing/2014/main" id="{86C1BBA4-C907-AB3C-34F7-532ACF22E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149600"/>
            <a:ext cx="57340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tăText 3">
            <a:hlinkClick r:id="rId3"/>
            <a:extLst>
              <a:ext uri="{FF2B5EF4-FFF2-40B4-BE49-F238E27FC236}">
                <a16:creationId xmlns:a16="http://schemas.microsoft.com/office/drawing/2014/main" id="{75C4044B-93EF-DBF7-CDC7-11FE8EBA25D5}"/>
              </a:ext>
            </a:extLst>
          </p:cNvPr>
          <p:cNvSpPr txBox="1"/>
          <p:nvPr/>
        </p:nvSpPr>
        <p:spPr>
          <a:xfrm>
            <a:off x="6807201" y="6176963"/>
            <a:ext cx="462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https://www.everythingrf.com/community/what-is-ultra-wide-band-uwb-technology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97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8BCC02D-952A-3BBA-E9D8-141EF828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494" y="2370389"/>
            <a:ext cx="9717506" cy="1460500"/>
          </a:xfrm>
        </p:spPr>
        <p:txBody>
          <a:bodyPr/>
          <a:lstStyle/>
          <a:p>
            <a:r>
              <a:rPr lang="en-US" dirty="0"/>
              <a:t>Hardware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5933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CCD5E8-77FE-EDB8-C1E9-7EE7933C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Decawave’s</a:t>
            </a:r>
            <a:r>
              <a:rPr lang="en-US" dirty="0"/>
              <a:t> DWM1000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75AE378-0846-69E8-4E07-DF4AD92DB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1320" cy="4351338"/>
          </a:xfrm>
        </p:spPr>
        <p:txBody>
          <a:bodyPr/>
          <a:lstStyle/>
          <a:p>
            <a:r>
              <a:rPr lang="en-US" dirty="0"/>
              <a:t>Enables UWB communication</a:t>
            </a:r>
          </a:p>
          <a:p>
            <a:r>
              <a:rPr lang="en-US" dirty="0"/>
              <a:t>SPI protocol</a:t>
            </a:r>
          </a:p>
          <a:p>
            <a:r>
              <a:rPr lang="en-US" dirty="0"/>
              <a:t>Data rates of up to 6.8 Mbps</a:t>
            </a:r>
          </a:p>
          <a:p>
            <a:r>
              <a:rPr lang="en-US" dirty="0"/>
              <a:t>Up to 64 MHz clock frequency</a:t>
            </a:r>
          </a:p>
          <a:p>
            <a:r>
              <a:rPr lang="en-US" dirty="0"/>
              <a:t>10 cm accuracy and range of up to 290m in </a:t>
            </a:r>
            <a:r>
              <a:rPr lang="en-US" dirty="0" err="1"/>
              <a:t>LoS</a:t>
            </a:r>
            <a:r>
              <a:rPr lang="en-US" dirty="0"/>
              <a:t> and 35m in </a:t>
            </a:r>
            <a:r>
              <a:rPr lang="en-US" dirty="0" err="1"/>
              <a:t>NLoS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DWM1000 DECAWAVE - Modul: RF | 3,5÷6,5GHz; SPI; 2,8÷3,6VDC; SMD; 6,8Mbps;  140/160mA | TME - Componente electronice">
            <a:extLst>
              <a:ext uri="{FF2B5EF4-FFF2-40B4-BE49-F238E27FC236}">
                <a16:creationId xmlns:a16="http://schemas.microsoft.com/office/drawing/2014/main" id="{1B2B3DE1-52DE-32E4-00FE-AD4266099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52" y="868804"/>
            <a:ext cx="3628238" cy="27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2C623B5B-9AF4-9677-05B2-9E5F214CE066}"/>
              </a:ext>
            </a:extLst>
          </p:cNvPr>
          <p:cNvSpPr txBox="1"/>
          <p:nvPr/>
        </p:nvSpPr>
        <p:spPr>
          <a:xfrm>
            <a:off x="8546631" y="3586480"/>
            <a:ext cx="257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https://www.tme.eu/ro/details/dwm1000/module-rf/decawave/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98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968BEE8-BD7A-C2E8-911D-43963817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Wemos</a:t>
            </a:r>
            <a:r>
              <a:rPr lang="en-US" dirty="0"/>
              <a:t> D1 Mini &amp; additional components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CAC693D-B4DD-6BD8-3DCD-7EA70EAA5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8920" cy="385381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Wemos</a:t>
            </a:r>
            <a:r>
              <a:rPr lang="en-US" dirty="0"/>
              <a:t> D1 Mini: microcontroller used to process data received from DWM</a:t>
            </a:r>
          </a:p>
          <a:p>
            <a:r>
              <a:rPr lang="en-US" dirty="0"/>
              <a:t>Powerful ESP8266-based board: 80/160MHz, 4MB flash memory</a:t>
            </a:r>
          </a:p>
          <a:p>
            <a:r>
              <a:rPr lang="en-US" dirty="0"/>
              <a:t>Uses SPI protocol to communicate with the DWM module</a:t>
            </a:r>
          </a:p>
          <a:p>
            <a:r>
              <a:rPr lang="en-US" dirty="0"/>
              <a:t>3.3 V regulator for powering the DWM via a </a:t>
            </a:r>
            <a:r>
              <a:rPr lang="en-US" dirty="0" err="1"/>
              <a:t>Wemos</a:t>
            </a:r>
            <a:r>
              <a:rPr lang="en-US" dirty="0"/>
              <a:t> pin</a:t>
            </a:r>
          </a:p>
          <a:p>
            <a:r>
              <a:rPr lang="en-US" dirty="0"/>
              <a:t>10 k</a:t>
            </a:r>
            <a:r>
              <a:rPr lang="el-GR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pull-down resistor linked to IRQ pin to prevent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sporious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interrupts 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 descr="LOLIN D1 mini — WEMOS documentation">
            <a:extLst>
              <a:ext uri="{FF2B5EF4-FFF2-40B4-BE49-F238E27FC236}">
                <a16:creationId xmlns:a16="http://schemas.microsoft.com/office/drawing/2014/main" id="{5A7C3CFA-B641-2DDD-0067-366E007DB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480" y="1427480"/>
            <a:ext cx="4003040" cy="40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D86203C6-C9D2-22E8-4982-BDED3D4CA488}"/>
              </a:ext>
            </a:extLst>
          </p:cNvPr>
          <p:cNvSpPr txBox="1"/>
          <p:nvPr/>
        </p:nvSpPr>
        <p:spPr>
          <a:xfrm>
            <a:off x="8595360" y="5430520"/>
            <a:ext cx="2621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https://www.wemos.cc/en/latest/d1/d1_mini.html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924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67307E0-DF93-29AF-2EB2-B84AEE14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E4999D9-DECC-E763-8F5F-C0E8F4AC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" y="1835785"/>
            <a:ext cx="5379720" cy="3660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SPI pins:</a:t>
            </a:r>
          </a:p>
          <a:p>
            <a:pPr lvl="1"/>
            <a:r>
              <a:rPr lang="en-US" dirty="0"/>
              <a:t>CS (chip-select): to activate the SPI</a:t>
            </a:r>
          </a:p>
          <a:p>
            <a:pPr lvl="1"/>
            <a:r>
              <a:rPr lang="en-US" dirty="0"/>
              <a:t>CLK (Clock): tells the receiver when to sample the bits</a:t>
            </a:r>
          </a:p>
          <a:p>
            <a:pPr lvl="1"/>
            <a:r>
              <a:rPr lang="en-US" dirty="0"/>
              <a:t>MOSI &amp; MISO (Master Out Slave In &amp; Master In Slave Out): input/output signals</a:t>
            </a:r>
          </a:p>
          <a:p>
            <a:r>
              <a:rPr lang="en-US" dirty="0"/>
              <a:t>3.3V &amp; GND pins</a:t>
            </a:r>
          </a:p>
          <a:p>
            <a:r>
              <a:rPr lang="en-US" dirty="0"/>
              <a:t>IRQ</a:t>
            </a:r>
          </a:p>
          <a:p>
            <a:r>
              <a:rPr lang="en-US" dirty="0"/>
              <a:t>RST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Imagine 4" descr="O imagine care conține text, diagramă, Plan, Desen tehnic&#10;&#10;Descriere generată automat">
            <a:extLst>
              <a:ext uri="{FF2B5EF4-FFF2-40B4-BE49-F238E27FC236}">
                <a16:creationId xmlns:a16="http://schemas.microsoft.com/office/drawing/2014/main" id="{90DF55EA-6818-3308-AAEB-13B2B30DA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60" y="489890"/>
            <a:ext cx="5638798" cy="58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588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467</Words>
  <Application>Microsoft Office PowerPoint</Application>
  <PresentationFormat>Ecran lat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Google Sans</vt:lpstr>
      <vt:lpstr>Temă Office</vt:lpstr>
      <vt:lpstr>Embedded Indoor Positioning System</vt:lpstr>
      <vt:lpstr>Contents</vt:lpstr>
      <vt:lpstr>Motivation</vt:lpstr>
      <vt:lpstr>Objectives</vt:lpstr>
      <vt:lpstr>Ultra Wide-band (UWB)</vt:lpstr>
      <vt:lpstr>Hardware implementation</vt:lpstr>
      <vt:lpstr>Decawave’s DWM1000</vt:lpstr>
      <vt:lpstr>Wemos D1 Mini &amp; additional components</vt:lpstr>
      <vt:lpstr>Circuit design</vt:lpstr>
      <vt:lpstr>PCB</vt:lpstr>
      <vt:lpstr>Software &amp; Testing</vt:lpstr>
      <vt:lpstr>Arduino IDE</vt:lpstr>
      <vt:lpstr>Testing &amp; Algorithm used</vt:lpstr>
      <vt:lpstr>Trilateration 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Indoor Positioning System</dc:title>
  <dc:creator>Stefan Alistar</dc:creator>
  <cp:lastModifiedBy>Stefan Alistar</cp:lastModifiedBy>
  <cp:revision>2</cp:revision>
  <dcterms:created xsi:type="dcterms:W3CDTF">2023-05-27T11:54:41Z</dcterms:created>
  <dcterms:modified xsi:type="dcterms:W3CDTF">2023-05-27T16:12:27Z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2023-05-27T15:55:44Z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2c703f75-02c9-44a6-bde0-6f5868e5d4f7</vt:lpwstr>
  </property>
  <property fmtid="{D5CDD505-2E9C-101B-9397-08002B2CF9AE}" pid="8" name="MSIP_Label_5b58b62f-6f94-46bd-8089-18e64b0a9abb_ContentBits">
    <vt:lpwstr>0</vt:lpwstr>
  </property>
</Properties>
</file>